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71" r:id="rId2"/>
    <p:sldId id="344" r:id="rId3"/>
    <p:sldId id="536" r:id="rId4"/>
    <p:sldId id="356" r:id="rId5"/>
    <p:sldId id="357" r:id="rId6"/>
    <p:sldId id="537" r:id="rId7"/>
    <p:sldId id="359" r:id="rId8"/>
    <p:sldId id="360" r:id="rId9"/>
    <p:sldId id="538" r:id="rId10"/>
    <p:sldId id="362" r:id="rId11"/>
    <p:sldId id="539" r:id="rId12"/>
    <p:sldId id="363" r:id="rId13"/>
    <p:sldId id="364" r:id="rId14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6699"/>
    <a:srgbClr val="CC3300"/>
    <a:srgbClr val="336600"/>
    <a:srgbClr val="006600"/>
    <a:srgbClr val="99FFCC"/>
    <a:srgbClr val="00FFFF"/>
    <a:srgbClr val="66CCFF"/>
    <a:srgbClr val="FF9966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86" d="100"/>
          <a:sy n="86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2015_Relat&#243;rio%20de%20Indicadores%20da%20PROAP%20-%20UFGD%20v.3.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2015_Relat&#243;rio%20de%20Indicadores%20da%20PROAP%20-%20UFGD%20v.3.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2015_Relat&#243;rio%20de%20Indicadores%20da%20PROAP%20-%20UFGD%20v.3.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2015_Relat&#243;rio%20de%20Indicadores%20da%20PROAP%20-%20UFGD%20v.3.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5"/>
  <c:chart>
    <c:autoTitleDeleted val="1"/>
    <c:plotArea>
      <c:layout>
        <c:manualLayout>
          <c:layoutTarget val="inner"/>
          <c:xMode val="edge"/>
          <c:yMode val="edge"/>
          <c:x val="0.14138141903852655"/>
          <c:y val="1.7049850407451092E-2"/>
          <c:w val="0.85740211290463508"/>
          <c:h val="0.46514368669467282"/>
        </c:manualLayout>
      </c:layout>
      <c:barChart>
        <c:barDir val="col"/>
        <c:grouping val="clustered"/>
        <c:ser>
          <c:idx val="0"/>
          <c:order val="2"/>
          <c:tx>
            <c:strRef>
              <c:f>Total_Unidades!$B$528</c:f>
              <c:strCache>
                <c:ptCount val="1"/>
                <c:pt idx="0">
                  <c:v>Total do C. de Ponta</c:v>
                </c:pt>
              </c:strCache>
            </c:strRef>
          </c:tx>
          <c:spPr>
            <a:noFill/>
          </c:spPr>
          <c:val>
            <c:numRef>
              <c:f>Total_Unidades!$C$528:$L$528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132062</c:v>
                </c:pt>
                <c:pt idx="4">
                  <c:v>167485</c:v>
                </c:pt>
                <c:pt idx="5">
                  <c:v>213472</c:v>
                </c:pt>
                <c:pt idx="6">
                  <c:v>242344</c:v>
                </c:pt>
                <c:pt idx="7">
                  <c:v>304826</c:v>
                </c:pt>
                <c:pt idx="8">
                  <c:v>385414</c:v>
                </c:pt>
                <c:pt idx="9">
                  <c:v>337356</c:v>
                </c:pt>
              </c:numCache>
            </c:numRef>
          </c:val>
        </c:ser>
        <c:ser>
          <c:idx val="2"/>
          <c:order val="3"/>
          <c:tx>
            <c:strRef>
              <c:f>Total_Unidades!$B$529</c:f>
              <c:strCache>
                <c:ptCount val="1"/>
                <c:pt idx="0">
                  <c:v>Média do C. de Ponta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Total_Unidades!$C$529:$L$529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13206.2</c:v>
                </c:pt>
                <c:pt idx="4">
                  <c:v>13957.08333333333</c:v>
                </c:pt>
                <c:pt idx="5">
                  <c:v>17789.333333333321</c:v>
                </c:pt>
                <c:pt idx="6">
                  <c:v>20195.333333333321</c:v>
                </c:pt>
                <c:pt idx="7">
                  <c:v>25402.166666666661</c:v>
                </c:pt>
                <c:pt idx="8">
                  <c:v>32117.833333333321</c:v>
                </c:pt>
                <c:pt idx="9">
                  <c:v>28113</c:v>
                </c:pt>
              </c:numCache>
            </c:numRef>
          </c:val>
        </c:ser>
        <c:ser>
          <c:idx val="3"/>
          <c:order val="4"/>
          <c:tx>
            <c:strRef>
              <c:f>Total_Unidades!$B$530</c:f>
              <c:strCache>
                <c:ptCount val="1"/>
                <c:pt idx="0">
                  <c:v>Total do C. Fora de Ponta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Total_Unidades!$C$530:$L$530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1521253</c:v>
                </c:pt>
                <c:pt idx="4">
                  <c:v>1753798</c:v>
                </c:pt>
                <c:pt idx="5">
                  <c:v>2007204</c:v>
                </c:pt>
                <c:pt idx="6">
                  <c:v>2336985</c:v>
                </c:pt>
                <c:pt idx="7">
                  <c:v>2614628</c:v>
                </c:pt>
                <c:pt idx="8">
                  <c:v>3269384</c:v>
                </c:pt>
                <c:pt idx="9">
                  <c:v>3153733</c:v>
                </c:pt>
              </c:numCache>
            </c:numRef>
          </c:val>
        </c:ser>
        <c:gapWidth val="180"/>
        <c:axId val="89696128"/>
        <c:axId val="89697664"/>
      </c:barChart>
      <c:lineChart>
        <c:grouping val="standard"/>
        <c:ser>
          <c:idx val="1"/>
          <c:order val="0"/>
          <c:tx>
            <c:strRef>
              <c:f>Total_Unidades!$B$526</c:f>
              <c:strCache>
                <c:ptCount val="1"/>
                <c:pt idx="0">
                  <c:v>Valor Total Pago(R$)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rgbClr val="33CCFF"/>
              </a:solidFill>
            </c:spPr>
          </c:marker>
          <c:dLbls>
            <c:dLbl>
              <c:idx val="1"/>
              <c:layout>
                <c:manualLayout>
                  <c:x val="-5.4721722387988669E-2"/>
                  <c:y val="-2.441937919989635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2595475502721945E-2"/>
                  <c:y val="-5.334690865358340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4721722387988669E-2"/>
                  <c:y val="-4.691837193340503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3146996563873915E-2"/>
                  <c:y val="-5.977493920969571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9977462821591408E-2"/>
                  <c:y val="-6.620322284784105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9977462821591304E-2"/>
                  <c:y val="-5.977493920969571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8028155601758511E-2"/>
                  <c:y val="-9.191635740042236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6.0154526481184752E-2"/>
                  <c:y val="-6.298908102876836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dLblPos val="t"/>
            <c:showVal val="1"/>
          </c:dLbls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Total_Unidades!$C$526:$L$526</c:f>
              <c:numCache>
                <c:formatCode>"R$ "#,##0.00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 formatCode="_-[$R$-416]\ * #,##0.00_-;\-[$R$-416]\ * #,##0.00_-;_-[$R$-416]\ * &quot;-&quot;??_-;_-@_-">
                  <c:v>1259932.93</c:v>
                </c:pt>
                <c:pt idx="8" formatCode="_-[$R$-416]\ * #,##0.00_-;\-[$R$-416]\ * #,##0.00_-;_-[$R$-416]\ * &quot;-&quot;??_-;_-@_-">
                  <c:v>1794758.0900000003</c:v>
                </c:pt>
                <c:pt idx="9" formatCode="_-[$R$-416]\ * #,##0.00_-;\-[$R$-416]\ * #,##0.00_-;_-[$R$-416]\ * &quot;-&quot;??_-;_-@_-">
                  <c:v>2345217.3099999991</c:v>
                </c:pt>
              </c:numCache>
            </c:numRef>
          </c:val>
        </c:ser>
        <c:ser>
          <c:idx val="6"/>
          <c:order val="1"/>
          <c:tx>
            <c:strRef>
              <c:f>Total_Unidades!$B$527</c:f>
              <c:strCache>
                <c:ptCount val="1"/>
                <c:pt idx="0">
                  <c:v>Média do Valor Total Pago(R$)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Total_Unidades!$C$527:$L$527</c:f>
              <c:numCache>
                <c:formatCode>"R$ "#,##0.00</c:formatCode>
                <c:ptCount val="10"/>
                <c:pt idx="0">
                  <c:v>31436.50166666666</c:v>
                </c:pt>
                <c:pt idx="1">
                  <c:v>43069.368333333332</c:v>
                </c:pt>
                <c:pt idx="2">
                  <c:v>46178.073333333334</c:v>
                </c:pt>
                <c:pt idx="3">
                  <c:v>61080.566666666644</c:v>
                </c:pt>
                <c:pt idx="4">
                  <c:v>65847.999166666661</c:v>
                </c:pt>
                <c:pt idx="5">
                  <c:v>85722.589583333334</c:v>
                </c:pt>
                <c:pt idx="6">
                  <c:v>102674.27274999999</c:v>
                </c:pt>
                <c:pt idx="7" formatCode="_-[$R$-416]\ * #,##0.00_-;\-[$R$-416]\ * #,##0.00_-;_-[$R$-416]\ * &quot;-&quot;??_-;_-@_-">
                  <c:v>104994.4108333333</c:v>
                </c:pt>
                <c:pt idx="8" formatCode="_-[$R$-416]\ * #,##0.00_-;\-[$R$-416]\ * #,##0.00_-;_-[$R$-416]\ * &quot;-&quot;??_-;_-@_-">
                  <c:v>149563.17416666666</c:v>
                </c:pt>
                <c:pt idx="9" formatCode="_-[$R$-416]\ * #,##0.00_-;\-[$R$-416]\ * #,##0.00_-;_-[$R$-416]\ * &quot;-&quot;??_-;_-@_-">
                  <c:v>195434.77583333341</c:v>
                </c:pt>
              </c:numCache>
            </c:numRef>
          </c:val>
        </c:ser>
        <c:ser>
          <c:idx val="4"/>
          <c:order val="5"/>
          <c:tx>
            <c:strRef>
              <c:f>Total_Unidades!$B$531</c:f>
              <c:strCache>
                <c:ptCount val="1"/>
                <c:pt idx="0">
                  <c:v>Média do C. Fora de Ponta</c:v>
                </c:pt>
              </c:strCache>
            </c:strRef>
          </c:tx>
          <c:spPr>
            <a:ln w="50800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Total_Unidades!$C$531:$L$531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126771.08333333333</c:v>
                </c:pt>
                <c:pt idx="4">
                  <c:v>146149.83333333328</c:v>
                </c:pt>
                <c:pt idx="5">
                  <c:v>167267</c:v>
                </c:pt>
                <c:pt idx="6">
                  <c:v>194748.75</c:v>
                </c:pt>
                <c:pt idx="7">
                  <c:v>217885.66666666666</c:v>
                </c:pt>
                <c:pt idx="8">
                  <c:v>272448.66666666669</c:v>
                </c:pt>
                <c:pt idx="9">
                  <c:v>262811.08333333343</c:v>
                </c:pt>
              </c:numCache>
            </c:numRef>
          </c:val>
        </c:ser>
        <c:ser>
          <c:idx val="5"/>
          <c:order val="6"/>
          <c:tx>
            <c:strRef>
              <c:f>Total_Unidades!$B$532</c:f>
              <c:strCache>
                <c:ptCount val="1"/>
                <c:pt idx="0">
                  <c:v>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Total_Unidades!$C$532:$L$532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ser>
          <c:idx val="7"/>
          <c:order val="7"/>
          <c:tx>
            <c:strRef>
              <c:f>Total_Unidades!$B$533</c:f>
              <c:strCache>
                <c:ptCount val="1"/>
                <c:pt idx="0">
                  <c:v>Média do 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Total_Unidades!$C$533:$L$533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137776.25</c:v>
                </c:pt>
                <c:pt idx="4">
                  <c:v>160106.91666666666</c:v>
                </c:pt>
                <c:pt idx="5">
                  <c:v>185056.33333333328</c:v>
                </c:pt>
                <c:pt idx="6">
                  <c:v>214944.08333333328</c:v>
                </c:pt>
                <c:pt idx="7">
                  <c:v>243287.83333333328</c:v>
                </c:pt>
                <c:pt idx="8">
                  <c:v>304566.5</c:v>
                </c:pt>
                <c:pt idx="9">
                  <c:v>290924.08333333343</c:v>
                </c:pt>
              </c:numCache>
            </c:numRef>
          </c:val>
        </c:ser>
        <c:ser>
          <c:idx val="8"/>
          <c:order val="8"/>
          <c:tx>
            <c:strRef>
              <c:f>Total_Unidades!$B$534</c:f>
              <c:strCache>
                <c:ptCount val="1"/>
                <c:pt idx="0">
                  <c:v>Total da Demanda 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Total_Unidades!$C$534:$L$534</c:f>
              <c:numCache>
                <c:formatCode>#,##0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7070.3200000000015</c:v>
                </c:pt>
                <c:pt idx="4">
                  <c:v>8162.24</c:v>
                </c:pt>
                <c:pt idx="5">
                  <c:v>9478.8499999999913</c:v>
                </c:pt>
                <c:pt idx="6">
                  <c:v>10585.630000000003</c:v>
                </c:pt>
                <c:pt idx="7">
                  <c:v>12192.36999999999</c:v>
                </c:pt>
                <c:pt idx="8">
                  <c:v>14292.569999999991</c:v>
                </c:pt>
                <c:pt idx="9">
                  <c:v>12995.869999999992</c:v>
                </c:pt>
              </c:numCache>
            </c:numRef>
          </c:val>
        </c:ser>
        <c:ser>
          <c:idx val="9"/>
          <c:order val="9"/>
          <c:tx>
            <c:strRef>
              <c:f>Total_Unidades!$B$535</c:f>
              <c:strCache>
                <c:ptCount val="1"/>
                <c:pt idx="0">
                  <c:v>Média da Demanda </c:v>
                </c:pt>
              </c:strCache>
            </c:strRef>
          </c:tx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Total_Unidades!$C$535:$L$535</c:f>
              <c:numCache>
                <c:formatCode>#,##0</c:formatCode>
                <c:ptCount val="10"/>
                <c:pt idx="0">
                  <c:v>276</c:v>
                </c:pt>
                <c:pt idx="1">
                  <c:v>321.08333333333331</c:v>
                </c:pt>
                <c:pt idx="2">
                  <c:v>356.08333333333331</c:v>
                </c:pt>
                <c:pt idx="3">
                  <c:v>589.19333333333361</c:v>
                </c:pt>
                <c:pt idx="4">
                  <c:v>680.18666666666684</c:v>
                </c:pt>
                <c:pt idx="5">
                  <c:v>789.90416666666681</c:v>
                </c:pt>
                <c:pt idx="6">
                  <c:v>882.13583333333349</c:v>
                </c:pt>
                <c:pt idx="7">
                  <c:v>1016.0308333333331</c:v>
                </c:pt>
                <c:pt idx="8">
                  <c:v>1191.0474999999999</c:v>
                </c:pt>
                <c:pt idx="9">
                  <c:v>1082.9891666666665</c:v>
                </c:pt>
              </c:numCache>
            </c:numRef>
          </c:val>
        </c:ser>
        <c:marker val="1"/>
        <c:axId val="89696128"/>
        <c:axId val="89697664"/>
      </c:lineChart>
      <c:catAx>
        <c:axId val="89696128"/>
        <c:scaling>
          <c:orientation val="minMax"/>
        </c:scaling>
        <c:axPos val="b"/>
        <c:numFmt formatCode="General" sourceLinked="1"/>
        <c:tickLblPos val="nextTo"/>
        <c:crossAx val="89697664"/>
        <c:crosses val="autoZero"/>
        <c:auto val="1"/>
        <c:lblAlgn val="ctr"/>
        <c:lblOffset val="100"/>
        <c:noMultiLvlLbl val="1"/>
      </c:catAx>
      <c:valAx>
        <c:axId val="89697664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pt-BR"/>
          </a:p>
        </c:txPr>
        <c:crossAx val="89696128"/>
        <c:crosses val="autoZero"/>
        <c:crossBetween val="between"/>
      </c:valAx>
      <c:dTable>
        <c:showHorzBorder val="1"/>
        <c:showVertBorder val="1"/>
        <c:showOutline val="1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UFGD'!$C$10:$L$10</c:f>
              <c:numCache>
                <c:formatCode>"R$"\ #,##0.00</c:formatCode>
                <c:ptCount val="10"/>
                <c:pt idx="0">
                  <c:v>113.90036835748789</c:v>
                </c:pt>
                <c:pt idx="1">
                  <c:v>134.13766415779918</c:v>
                </c:pt>
                <c:pt idx="2">
                  <c:v>129.68333255324129</c:v>
                </c:pt>
                <c:pt idx="3">
                  <c:v>103.66812251779265</c:v>
                </c:pt>
                <c:pt idx="4">
                  <c:v>96.808717949974508</c:v>
                </c:pt>
                <c:pt idx="5">
                  <c:v>108.52277174973756</c:v>
                </c:pt>
                <c:pt idx="6">
                  <c:v>116.39281488206177</c:v>
                </c:pt>
                <c:pt idx="7">
                  <c:v>103.3378194723422</c:v>
                </c:pt>
                <c:pt idx="8">
                  <c:v>125.5728039114029</c:v>
                </c:pt>
                <c:pt idx="9">
                  <c:v>180.45866186719326</c:v>
                </c:pt>
              </c:numCache>
            </c:numRef>
          </c:val>
        </c:ser>
        <c:shape val="cylinder"/>
        <c:axId val="91489792"/>
        <c:axId val="91491328"/>
        <c:axId val="0"/>
      </c:bar3DChart>
      <c:catAx>
        <c:axId val="91489792"/>
        <c:scaling>
          <c:orientation val="minMax"/>
        </c:scaling>
        <c:axPos val="b"/>
        <c:numFmt formatCode="General" sourceLinked="1"/>
        <c:tickLblPos val="nextTo"/>
        <c:crossAx val="91491328"/>
        <c:crosses val="autoZero"/>
        <c:auto val="1"/>
        <c:lblAlgn val="ctr"/>
        <c:lblOffset val="100"/>
      </c:catAx>
      <c:valAx>
        <c:axId val="914913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9148979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28371855861767281"/>
          <c:y val="3.5685072816762552E-2"/>
          <c:w val="0.5061734470691166"/>
          <c:h val="0.68106349119578224"/>
        </c:manualLayout>
      </c:layout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>
                  <c:v>1259932.93</c:v>
                </c:pt>
                <c:pt idx="8">
                  <c:v>1794758.0900000003</c:v>
                </c:pt>
                <c:pt idx="9">
                  <c:v>2345217.3099999991</c:v>
                </c:pt>
              </c:numCache>
            </c:numRef>
          </c:val>
        </c:ser>
        <c:marker val="1"/>
        <c:axId val="91528576"/>
        <c:axId val="91546752"/>
      </c:lineChart>
      <c:lineChart>
        <c:grouping val="standard"/>
        <c:ser>
          <c:idx val="0"/>
          <c:order val="0"/>
          <c:tx>
            <c:v>Demanda - kW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UFGD'!$C$125:$L$125</c:f>
              <c:numCache>
                <c:formatCode>#,##0.00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7070.3200000000015</c:v>
                </c:pt>
                <c:pt idx="4">
                  <c:v>8162.24</c:v>
                </c:pt>
                <c:pt idx="5">
                  <c:v>9478.8499999999913</c:v>
                </c:pt>
                <c:pt idx="6">
                  <c:v>10585.630000000003</c:v>
                </c:pt>
                <c:pt idx="7">
                  <c:v>12192.36999999999</c:v>
                </c:pt>
                <c:pt idx="8">
                  <c:v>14292.569999999991</c:v>
                </c:pt>
                <c:pt idx="9">
                  <c:v>12995.869999999992</c:v>
                </c:pt>
              </c:numCache>
            </c:numRef>
          </c:val>
        </c:ser>
        <c:marker val="1"/>
        <c:axId val="91558272"/>
        <c:axId val="91548288"/>
      </c:lineChart>
      <c:catAx>
        <c:axId val="91528576"/>
        <c:scaling>
          <c:orientation val="minMax"/>
        </c:scaling>
        <c:axPos val="b"/>
        <c:numFmt formatCode="General" sourceLinked="1"/>
        <c:tickLblPos val="nextTo"/>
        <c:crossAx val="91546752"/>
        <c:crosses val="autoZero"/>
        <c:auto val="1"/>
        <c:lblAlgn val="ctr"/>
        <c:lblOffset val="100"/>
      </c:catAx>
      <c:valAx>
        <c:axId val="9154675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extTo"/>
        <c:crossAx val="91528576"/>
        <c:crosses val="autoZero"/>
        <c:crossBetween val="between"/>
      </c:valAx>
      <c:valAx>
        <c:axId val="91548288"/>
        <c:scaling>
          <c:orientation val="minMax"/>
        </c:scaling>
        <c:axPos val="r"/>
        <c:numFmt formatCode="#,##0.00" sourceLinked="1"/>
        <c:tickLblPos val="nextTo"/>
        <c:spPr>
          <a:noFill/>
        </c:spPr>
        <c:crossAx val="91558272"/>
        <c:crosses val="max"/>
        <c:crossBetween val="between"/>
      </c:valAx>
      <c:catAx>
        <c:axId val="91558272"/>
        <c:scaling>
          <c:orientation val="minMax"/>
        </c:scaling>
        <c:delete val="1"/>
        <c:axPos val="b"/>
        <c:numFmt formatCode="General" sourceLinked="1"/>
        <c:tickLblPos val="none"/>
        <c:crossAx val="9154828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2.3523622047244088E-2"/>
          <c:y val="0.89929562208576064"/>
          <c:w val="0.90008748906386671"/>
          <c:h val="0.10070437791423965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dLbls>
            <c:dLbl>
              <c:idx val="6"/>
              <c:layout>
                <c:manualLayout>
                  <c:x val="-6.9444444444445082E-3"/>
                  <c:y val="-1.928485091443600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UFGD'!$C$11:$L$11</c:f>
              <c:numCache>
                <c:formatCode>"R$"\ #,##0.00</c:formatCode>
                <c:ptCount val="10"/>
                <c:pt idx="0">
                  <c:v>52.321500693481276</c:v>
                </c:pt>
                <c:pt idx="1">
                  <c:v>139.53359071274298</c:v>
                </c:pt>
                <c:pt idx="2">
                  <c:v>128.42106141367324</c:v>
                </c:pt>
                <c:pt idx="3">
                  <c:v>168.07310249942671</c:v>
                </c:pt>
                <c:pt idx="4">
                  <c:v>135.7457464353204</c:v>
                </c:pt>
                <c:pt idx="5">
                  <c:v>151.6766551164848</c:v>
                </c:pt>
                <c:pt idx="6">
                  <c:v>156.15858973384027</c:v>
                </c:pt>
                <c:pt idx="7">
                  <c:v>139.06544481236202</c:v>
                </c:pt>
                <c:pt idx="8">
                  <c:v>180.50468570853866</c:v>
                </c:pt>
                <c:pt idx="9">
                  <c:v>227.35989432864761</c:v>
                </c:pt>
              </c:numCache>
            </c:numRef>
          </c:val>
        </c:ser>
        <c:shape val="cylinder"/>
        <c:axId val="27632000"/>
        <c:axId val="27638784"/>
        <c:axId val="0"/>
      </c:bar3DChart>
      <c:catAx>
        <c:axId val="27632000"/>
        <c:scaling>
          <c:orientation val="minMax"/>
        </c:scaling>
        <c:axPos val="b"/>
        <c:numFmt formatCode="General" sourceLinked="1"/>
        <c:tickLblPos val="nextTo"/>
        <c:crossAx val="27638784"/>
        <c:crosses val="autoZero"/>
        <c:auto val="1"/>
        <c:lblAlgn val="ctr"/>
        <c:lblOffset val="100"/>
      </c:catAx>
      <c:valAx>
        <c:axId val="27638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2763200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>
                  <c:v>1259932.93</c:v>
                </c:pt>
                <c:pt idx="8">
                  <c:v>1794758.0899999999</c:v>
                </c:pt>
                <c:pt idx="9">
                  <c:v>2345217.31</c:v>
                </c:pt>
              </c:numCache>
            </c:numRef>
          </c:val>
        </c:ser>
        <c:marker val="1"/>
        <c:axId val="31877376"/>
        <c:axId val="31961472"/>
      </c:lineChart>
      <c:lineChart>
        <c:grouping val="standard"/>
        <c:ser>
          <c:idx val="0"/>
          <c:order val="0"/>
          <c:tx>
            <c:v>Comunidade Acadêmica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UFGD'!$C$141:$L$141</c:f>
              <c:numCache>
                <c:formatCode>#,##0</c:formatCode>
                <c:ptCount val="10"/>
                <c:pt idx="0">
                  <c:v>3605</c:v>
                </c:pt>
                <c:pt idx="1">
                  <c:v>3704</c:v>
                </c:pt>
                <c:pt idx="2">
                  <c:v>4315</c:v>
                </c:pt>
                <c:pt idx="3">
                  <c:v>4361</c:v>
                </c:pt>
                <c:pt idx="4">
                  <c:v>5821</c:v>
                </c:pt>
                <c:pt idx="5">
                  <c:v>6782</c:v>
                </c:pt>
                <c:pt idx="6">
                  <c:v>7890</c:v>
                </c:pt>
                <c:pt idx="7">
                  <c:v>9060</c:v>
                </c:pt>
                <c:pt idx="8">
                  <c:v>9943</c:v>
                </c:pt>
                <c:pt idx="9">
                  <c:v>10315</c:v>
                </c:pt>
              </c:numCache>
            </c:numRef>
          </c:val>
        </c:ser>
        <c:marker val="1"/>
        <c:axId val="80060416"/>
        <c:axId val="31963392"/>
      </c:lineChart>
      <c:catAx>
        <c:axId val="31877376"/>
        <c:scaling>
          <c:orientation val="minMax"/>
        </c:scaling>
        <c:axPos val="b"/>
        <c:numFmt formatCode="General" sourceLinked="1"/>
        <c:tickLblPos val="nextTo"/>
        <c:crossAx val="31961472"/>
        <c:crosses val="autoZero"/>
        <c:auto val="1"/>
        <c:lblAlgn val="ctr"/>
        <c:lblOffset val="100"/>
      </c:catAx>
      <c:valAx>
        <c:axId val="3196147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extTo"/>
        <c:crossAx val="31877376"/>
        <c:crosses val="autoZero"/>
        <c:crossBetween val="between"/>
      </c:valAx>
      <c:valAx>
        <c:axId val="31963392"/>
        <c:scaling>
          <c:orientation val="minMax"/>
        </c:scaling>
        <c:axPos val="r"/>
        <c:numFmt formatCode="#,##0" sourceLinked="1"/>
        <c:tickLblPos val="nextTo"/>
        <c:spPr>
          <a:noFill/>
        </c:spPr>
        <c:crossAx val="80060416"/>
        <c:crosses val="max"/>
        <c:crossBetween val="between"/>
      </c:valAx>
      <c:catAx>
        <c:axId val="80060416"/>
        <c:scaling>
          <c:orientation val="minMax"/>
        </c:scaling>
        <c:delete val="1"/>
        <c:axPos val="b"/>
        <c:numFmt formatCode="General" sourceLinked="1"/>
        <c:tickLblPos val="none"/>
        <c:crossAx val="31963392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UFGD'!$C$12:$L$12</c:f>
              <c:numCache>
                <c:formatCode>#,##0.00</c:formatCode>
                <c:ptCount val="10"/>
                <c:pt idx="0">
                  <c:v>87.606657420249647</c:v>
                </c:pt>
                <c:pt idx="1">
                  <c:v>227.40334773218143</c:v>
                </c:pt>
                <c:pt idx="2">
                  <c:v>223.22850521436848</c:v>
                </c:pt>
                <c:pt idx="3">
                  <c:v>379.11373538179316</c:v>
                </c:pt>
                <c:pt idx="4">
                  <c:v>330.06064250128844</c:v>
                </c:pt>
                <c:pt idx="5">
                  <c:v>327.43674432320847</c:v>
                </c:pt>
                <c:pt idx="6">
                  <c:v>326.91115335868187</c:v>
                </c:pt>
                <c:pt idx="7">
                  <c:v>322.2355408388521</c:v>
                </c:pt>
                <c:pt idx="8">
                  <c:v>367.57497737101477</c:v>
                </c:pt>
                <c:pt idx="9">
                  <c:v>338.44779447406688</c:v>
                </c:pt>
              </c:numCache>
            </c:numRef>
          </c:val>
        </c:ser>
        <c:shape val="cylinder"/>
        <c:axId val="80171392"/>
        <c:axId val="80544128"/>
        <c:axId val="0"/>
      </c:bar3DChart>
      <c:catAx>
        <c:axId val="80171392"/>
        <c:scaling>
          <c:orientation val="minMax"/>
        </c:scaling>
        <c:axPos val="b"/>
        <c:numFmt formatCode="General" sourceLinked="1"/>
        <c:tickLblPos val="nextTo"/>
        <c:crossAx val="80544128"/>
        <c:crosses val="autoZero"/>
        <c:auto val="1"/>
        <c:lblAlgn val="ctr"/>
        <c:lblOffset val="100"/>
      </c:catAx>
      <c:valAx>
        <c:axId val="805441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tickLblPos val="none"/>
        <c:crossAx val="8017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1"/>
          <c:order val="1"/>
          <c:tx>
            <c:v>Consumo - kWh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marker val="1"/>
        <c:axId val="80647296"/>
        <c:axId val="83955712"/>
      </c:lineChart>
      <c:lineChart>
        <c:grouping val="standard"/>
        <c:ser>
          <c:idx val="0"/>
          <c:order val="0"/>
          <c:tx>
            <c:v>Comunidade Acadêmica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UFGD'!$C$141:$L$141</c:f>
              <c:numCache>
                <c:formatCode>#,##0</c:formatCode>
                <c:ptCount val="10"/>
                <c:pt idx="0">
                  <c:v>3605</c:v>
                </c:pt>
                <c:pt idx="1">
                  <c:v>3704</c:v>
                </c:pt>
                <c:pt idx="2">
                  <c:v>4315</c:v>
                </c:pt>
                <c:pt idx="3">
                  <c:v>4361</c:v>
                </c:pt>
                <c:pt idx="4">
                  <c:v>5821</c:v>
                </c:pt>
                <c:pt idx="5">
                  <c:v>6782</c:v>
                </c:pt>
                <c:pt idx="6">
                  <c:v>7890</c:v>
                </c:pt>
                <c:pt idx="7">
                  <c:v>9060</c:v>
                </c:pt>
                <c:pt idx="8">
                  <c:v>9943</c:v>
                </c:pt>
                <c:pt idx="9">
                  <c:v>10315</c:v>
                </c:pt>
              </c:numCache>
            </c:numRef>
          </c:val>
        </c:ser>
        <c:marker val="1"/>
        <c:axId val="86721280"/>
        <c:axId val="83966976"/>
      </c:lineChart>
      <c:catAx>
        <c:axId val="80647296"/>
        <c:scaling>
          <c:orientation val="minMax"/>
        </c:scaling>
        <c:axPos val="b"/>
        <c:numFmt formatCode="General" sourceLinked="1"/>
        <c:tickLblPos val="nextTo"/>
        <c:crossAx val="83955712"/>
        <c:crosses val="autoZero"/>
        <c:auto val="1"/>
        <c:lblAlgn val="ctr"/>
        <c:lblOffset val="100"/>
      </c:catAx>
      <c:valAx>
        <c:axId val="8395571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crossAx val="80647296"/>
        <c:crosses val="autoZero"/>
        <c:crossBetween val="between"/>
      </c:valAx>
      <c:valAx>
        <c:axId val="83966976"/>
        <c:scaling>
          <c:orientation val="minMax"/>
        </c:scaling>
        <c:axPos val="r"/>
        <c:numFmt formatCode="#,##0" sourceLinked="1"/>
        <c:tickLblPos val="nextTo"/>
        <c:spPr>
          <a:noFill/>
        </c:spPr>
        <c:crossAx val="86721280"/>
        <c:crosses val="max"/>
        <c:crossBetween val="between"/>
      </c:valAx>
      <c:catAx>
        <c:axId val="86721280"/>
        <c:scaling>
          <c:orientation val="minMax"/>
        </c:scaling>
        <c:delete val="1"/>
        <c:axPos val="b"/>
        <c:numFmt formatCode="General" sourceLinked="1"/>
        <c:tickLblPos val="none"/>
        <c:crossAx val="83966976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dLbls>
            <c:dLbl>
              <c:idx val="5"/>
              <c:layout>
                <c:manualLayout>
                  <c:x val="3.4722222222222229E-3"/>
                  <c:y val="-2.2498992733508739E-2"/>
                </c:manualLayout>
              </c:layout>
              <c:showVal val="1"/>
            </c:dLbl>
            <c:dLbl>
              <c:idx val="7"/>
              <c:layout>
                <c:manualLayout>
                  <c:x val="2.083333333333334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UFGD'!$C$13:$L$13</c:f>
              <c:numCache>
                <c:formatCode>"R$"\ #,##0.00</c:formatCode>
                <c:ptCount val="10"/>
                <c:pt idx="0">
                  <c:v>8.5288343669244799</c:v>
                </c:pt>
                <c:pt idx="1">
                  <c:v>20.034780336755468</c:v>
                </c:pt>
                <c:pt idx="2">
                  <c:v>17.714914671327236</c:v>
                </c:pt>
                <c:pt idx="3">
                  <c:v>19.888570120696254</c:v>
                </c:pt>
                <c:pt idx="4">
                  <c:v>17.404370299251053</c:v>
                </c:pt>
                <c:pt idx="5">
                  <c:v>21.118277277412705</c:v>
                </c:pt>
                <c:pt idx="6">
                  <c:v>20.664527906702542</c:v>
                </c:pt>
                <c:pt idx="7">
                  <c:v>19.95654832173124</c:v>
                </c:pt>
                <c:pt idx="8">
                  <c:v>27.377225423950396</c:v>
                </c:pt>
                <c:pt idx="9">
                  <c:v>32.183242085028347</c:v>
                </c:pt>
              </c:numCache>
            </c:numRef>
          </c:val>
        </c:ser>
        <c:shape val="cylinder"/>
        <c:axId val="91894144"/>
        <c:axId val="91895680"/>
        <c:axId val="0"/>
      </c:bar3DChart>
      <c:catAx>
        <c:axId val="91894144"/>
        <c:scaling>
          <c:orientation val="minMax"/>
        </c:scaling>
        <c:axPos val="b"/>
        <c:numFmt formatCode="General" sourceLinked="1"/>
        <c:tickLblPos val="nextTo"/>
        <c:crossAx val="91895680"/>
        <c:crosses val="autoZero"/>
        <c:auto val="1"/>
        <c:lblAlgn val="ctr"/>
        <c:lblOffset val="100"/>
      </c:catAx>
      <c:valAx>
        <c:axId val="918956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9189414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28371855861767281"/>
          <c:y val="3.5685072816762552E-2"/>
          <c:w val="0.54563484251968553"/>
          <c:h val="0.73570390212001791"/>
        </c:manualLayout>
      </c:layout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>
                  <c:v>1259932.93</c:v>
                </c:pt>
                <c:pt idx="8">
                  <c:v>1794758.0900000003</c:v>
                </c:pt>
                <c:pt idx="9">
                  <c:v>2345217.3099999991</c:v>
                </c:pt>
              </c:numCache>
            </c:numRef>
          </c:val>
        </c:ser>
        <c:marker val="1"/>
        <c:axId val="91932928"/>
        <c:axId val="91754496"/>
      </c:lineChart>
      <c:lineChart>
        <c:grouping val="standard"/>
        <c:ser>
          <c:idx val="0"/>
          <c:order val="0"/>
          <c:tx>
            <c:v>Área Construída - m2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UFGD'!$C$145:$L$145</c:f>
              <c:numCache>
                <c:formatCode>#,##0</c:formatCode>
                <c:ptCount val="10"/>
                <c:pt idx="0">
                  <c:v>22115.45</c:v>
                </c:pt>
                <c:pt idx="1">
                  <c:v>25796.760000000009</c:v>
                </c:pt>
                <c:pt idx="2">
                  <c:v>31280.809999999994</c:v>
                </c:pt>
                <c:pt idx="3">
                  <c:v>36853.67</c:v>
                </c:pt>
                <c:pt idx="4">
                  <c:v>45401.01</c:v>
                </c:pt>
                <c:pt idx="5">
                  <c:v>48709.99</c:v>
                </c:pt>
                <c:pt idx="6">
                  <c:v>59623.49</c:v>
                </c:pt>
                <c:pt idx="7">
                  <c:v>63133.810000000012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</c:ser>
        <c:marker val="1"/>
        <c:axId val="91757568"/>
        <c:axId val="91756032"/>
      </c:lineChart>
      <c:catAx>
        <c:axId val="91932928"/>
        <c:scaling>
          <c:orientation val="minMax"/>
        </c:scaling>
        <c:axPos val="b"/>
        <c:numFmt formatCode="General" sourceLinked="1"/>
        <c:tickLblPos val="nextTo"/>
        <c:crossAx val="91754496"/>
        <c:crosses val="autoZero"/>
        <c:auto val="1"/>
        <c:lblAlgn val="ctr"/>
        <c:lblOffset val="100"/>
      </c:catAx>
      <c:valAx>
        <c:axId val="9175449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extTo"/>
        <c:crossAx val="91932928"/>
        <c:crosses val="autoZero"/>
        <c:crossBetween val="between"/>
      </c:valAx>
      <c:valAx>
        <c:axId val="91756032"/>
        <c:scaling>
          <c:orientation val="minMax"/>
        </c:scaling>
        <c:axPos val="r"/>
        <c:numFmt formatCode="#,##0" sourceLinked="1"/>
        <c:tickLblPos val="nextTo"/>
        <c:spPr>
          <a:noFill/>
        </c:spPr>
        <c:crossAx val="91757568"/>
        <c:crosses val="max"/>
        <c:crossBetween val="between"/>
      </c:valAx>
      <c:catAx>
        <c:axId val="91757568"/>
        <c:scaling>
          <c:orientation val="minMax"/>
        </c:scaling>
        <c:delete val="1"/>
        <c:axPos val="b"/>
        <c:numFmt formatCode="General" sourceLinked="1"/>
        <c:tickLblPos val="none"/>
        <c:crossAx val="9175603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2.2585575240594912E-2"/>
          <c:y val="0.90123473662259013"/>
          <c:w val="0.94269220253718333"/>
          <c:h val="8.1419526999803607E-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UFGD'!$C$14:$L$14</c:f>
              <c:numCache>
                <c:formatCode>#,##0.00</c:formatCode>
                <c:ptCount val="10"/>
                <c:pt idx="0">
                  <c:v>14.280604735603394</c:v>
                </c:pt>
                <c:pt idx="1">
                  <c:v>32.651464757589693</c:v>
                </c:pt>
                <c:pt idx="2">
                  <c:v>30.793032533364684</c:v>
                </c:pt>
                <c:pt idx="3">
                  <c:v>44.861610797513507</c:v>
                </c:pt>
                <c:pt idx="4">
                  <c:v>42.318067373391017</c:v>
                </c:pt>
                <c:pt idx="5">
                  <c:v>45.58974452673877</c:v>
                </c:pt>
                <c:pt idx="6">
                  <c:v>43.260282147187304</c:v>
                </c:pt>
                <c:pt idx="7">
                  <c:v>46.24232245764987</c:v>
                </c:pt>
                <c:pt idx="8">
                  <c:v>55.750259203457901</c:v>
                </c:pt>
                <c:pt idx="9">
                  <c:v>47.907953752643714</c:v>
                </c:pt>
              </c:numCache>
            </c:numRef>
          </c:val>
        </c:ser>
        <c:shape val="cylinder"/>
        <c:axId val="91812608"/>
        <c:axId val="91814144"/>
        <c:axId val="0"/>
      </c:bar3DChart>
      <c:catAx>
        <c:axId val="91812608"/>
        <c:scaling>
          <c:orientation val="minMax"/>
        </c:scaling>
        <c:axPos val="b"/>
        <c:numFmt formatCode="General" sourceLinked="1"/>
        <c:tickLblPos val="nextTo"/>
        <c:crossAx val="91814144"/>
        <c:crosses val="autoZero"/>
        <c:auto val="1"/>
        <c:lblAlgn val="ctr"/>
        <c:lblOffset val="100"/>
      </c:catAx>
      <c:valAx>
        <c:axId val="918141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tickLblPos val="none"/>
        <c:crossAx val="9181260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1955413385826773"/>
          <c:y val="3.5685072816762552E-2"/>
          <c:w val="0.63381206255468092"/>
          <c:h val="0.77526897558467034"/>
        </c:manualLayout>
      </c:layout>
      <c:lineChart>
        <c:grouping val="standard"/>
        <c:ser>
          <c:idx val="1"/>
          <c:order val="1"/>
          <c:tx>
            <c:v>Consumo - kWh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marker val="1"/>
        <c:axId val="92035712"/>
        <c:axId val="92053888"/>
      </c:lineChart>
      <c:lineChart>
        <c:grouping val="standard"/>
        <c:ser>
          <c:idx val="0"/>
          <c:order val="0"/>
          <c:tx>
            <c:v>Área Construída - m2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UFGD'!$C$145:$L$145</c:f>
              <c:numCache>
                <c:formatCode>#,##0</c:formatCode>
                <c:ptCount val="10"/>
                <c:pt idx="0">
                  <c:v>22115.45</c:v>
                </c:pt>
                <c:pt idx="1">
                  <c:v>25796.760000000009</c:v>
                </c:pt>
                <c:pt idx="2">
                  <c:v>31280.809999999994</c:v>
                </c:pt>
                <c:pt idx="3">
                  <c:v>36853.67</c:v>
                </c:pt>
                <c:pt idx="4">
                  <c:v>45401.01</c:v>
                </c:pt>
                <c:pt idx="5">
                  <c:v>48709.99</c:v>
                </c:pt>
                <c:pt idx="6">
                  <c:v>59623.49</c:v>
                </c:pt>
                <c:pt idx="7">
                  <c:v>63133.810000000012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</c:ser>
        <c:marker val="1"/>
        <c:axId val="92056960"/>
        <c:axId val="92055424"/>
      </c:lineChart>
      <c:catAx>
        <c:axId val="92035712"/>
        <c:scaling>
          <c:orientation val="minMax"/>
        </c:scaling>
        <c:axPos val="b"/>
        <c:numFmt formatCode="General" sourceLinked="1"/>
        <c:tickLblPos val="nextTo"/>
        <c:crossAx val="92053888"/>
        <c:crosses val="autoZero"/>
        <c:auto val="1"/>
        <c:lblAlgn val="ctr"/>
        <c:lblOffset val="100"/>
      </c:catAx>
      <c:valAx>
        <c:axId val="9205388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crossAx val="92035712"/>
        <c:crosses val="autoZero"/>
        <c:crossBetween val="between"/>
      </c:valAx>
      <c:valAx>
        <c:axId val="92055424"/>
        <c:scaling>
          <c:orientation val="minMax"/>
        </c:scaling>
        <c:axPos val="r"/>
        <c:numFmt formatCode="#,##0" sourceLinked="1"/>
        <c:tickLblPos val="nextTo"/>
        <c:spPr>
          <a:noFill/>
        </c:spPr>
        <c:crossAx val="92056960"/>
        <c:crosses val="max"/>
        <c:crossBetween val="between"/>
      </c:valAx>
      <c:catAx>
        <c:axId val="92056960"/>
        <c:scaling>
          <c:orientation val="minMax"/>
        </c:scaling>
        <c:delete val="1"/>
        <c:axPos val="b"/>
        <c:numFmt formatCode="General" sourceLinked="1"/>
        <c:tickLblPos val="none"/>
        <c:crossAx val="9205542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8.1613353018372706E-2"/>
          <c:y val="0.91858047300019663"/>
          <c:w val="0.8836644247594051"/>
          <c:h val="8.1419526999803607E-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5"/>
  <c:chart>
    <c:autoTitleDeleted val="1"/>
    <c:plotArea>
      <c:layout>
        <c:manualLayout>
          <c:layoutTarget val="inner"/>
          <c:xMode val="edge"/>
          <c:yMode val="edge"/>
          <c:x val="0.15653682241934139"/>
          <c:y val="4.3967989656647888E-2"/>
          <c:w val="0.85740211290463508"/>
          <c:h val="0.46514368669467282"/>
        </c:manualLayout>
      </c:layout>
      <c:barChart>
        <c:barDir val="col"/>
        <c:grouping val="clustered"/>
        <c:ser>
          <c:idx val="0"/>
          <c:order val="2"/>
          <c:tx>
            <c:strRef>
              <c:f>Total_Unidades!$B$528</c:f>
              <c:strCache>
                <c:ptCount val="1"/>
                <c:pt idx="0">
                  <c:v>Total do C. de Ponta</c:v>
                </c:pt>
              </c:strCache>
            </c:strRef>
          </c:tx>
          <c:spPr>
            <a:noFill/>
          </c:spPr>
          <c:val>
            <c:numRef>
              <c:f>Total_Unidades!$C$528:$L$528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132062</c:v>
                </c:pt>
                <c:pt idx="4">
                  <c:v>167485</c:v>
                </c:pt>
                <c:pt idx="5">
                  <c:v>213472</c:v>
                </c:pt>
                <c:pt idx="6">
                  <c:v>242344</c:v>
                </c:pt>
                <c:pt idx="7">
                  <c:v>304826</c:v>
                </c:pt>
                <c:pt idx="8">
                  <c:v>385414</c:v>
                </c:pt>
                <c:pt idx="9">
                  <c:v>337356</c:v>
                </c:pt>
              </c:numCache>
            </c:numRef>
          </c:val>
        </c:ser>
        <c:ser>
          <c:idx val="2"/>
          <c:order val="3"/>
          <c:tx>
            <c:strRef>
              <c:f>Total_Unidades!$B$529</c:f>
              <c:strCache>
                <c:ptCount val="1"/>
                <c:pt idx="0">
                  <c:v>Média do C. de Ponta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Total_Unidades!$C$529:$L$529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13206.2</c:v>
                </c:pt>
                <c:pt idx="4">
                  <c:v>13957.08333333333</c:v>
                </c:pt>
                <c:pt idx="5">
                  <c:v>17789.333333333321</c:v>
                </c:pt>
                <c:pt idx="6">
                  <c:v>20195.333333333321</c:v>
                </c:pt>
                <c:pt idx="7">
                  <c:v>25402.166666666661</c:v>
                </c:pt>
                <c:pt idx="8">
                  <c:v>32117.833333333321</c:v>
                </c:pt>
                <c:pt idx="9">
                  <c:v>28113</c:v>
                </c:pt>
              </c:numCache>
            </c:numRef>
          </c:val>
        </c:ser>
        <c:ser>
          <c:idx val="3"/>
          <c:order val="4"/>
          <c:tx>
            <c:strRef>
              <c:f>Total_Unidades!$B$530</c:f>
              <c:strCache>
                <c:ptCount val="1"/>
                <c:pt idx="0">
                  <c:v>Total do C. Fora de Ponta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Total_Unidades!$C$530:$L$530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1521253</c:v>
                </c:pt>
                <c:pt idx="4">
                  <c:v>1753798</c:v>
                </c:pt>
                <c:pt idx="5">
                  <c:v>2007204</c:v>
                </c:pt>
                <c:pt idx="6">
                  <c:v>2336985</c:v>
                </c:pt>
                <c:pt idx="7">
                  <c:v>2614628</c:v>
                </c:pt>
                <c:pt idx="8">
                  <c:v>3269384</c:v>
                </c:pt>
                <c:pt idx="9">
                  <c:v>3153733</c:v>
                </c:pt>
              </c:numCache>
            </c:numRef>
          </c:val>
        </c:ser>
        <c:gapWidth val="180"/>
        <c:axId val="89817088"/>
        <c:axId val="89818624"/>
      </c:barChart>
      <c:lineChart>
        <c:grouping val="standard"/>
        <c:ser>
          <c:idx val="1"/>
          <c:order val="0"/>
          <c:tx>
            <c:strRef>
              <c:f>Total_Unidades!$B$526</c:f>
              <c:strCache>
                <c:ptCount val="1"/>
                <c:pt idx="0">
                  <c:v>Valor Total Pago(R$)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dLblPos val="t"/>
            <c:showVal val="1"/>
          </c:dLbls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Total_Unidades!$C$526:$L$526</c:f>
              <c:numCache>
                <c:formatCode>"R$ "#,##0.00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 formatCode="_-[$R$-416]\ * #,##0.00_-;\-[$R$-416]\ * #,##0.00_-;_-[$R$-416]\ * &quot;-&quot;??_-;_-@_-">
                  <c:v>1259932.93</c:v>
                </c:pt>
                <c:pt idx="8" formatCode="_-[$R$-416]\ * #,##0.00_-;\-[$R$-416]\ * #,##0.00_-;_-[$R$-416]\ * &quot;-&quot;??_-;_-@_-">
                  <c:v>1794758.0900000003</c:v>
                </c:pt>
                <c:pt idx="9" formatCode="_-[$R$-416]\ * #,##0.00_-;\-[$R$-416]\ * #,##0.00_-;_-[$R$-416]\ * &quot;-&quot;??_-;_-@_-">
                  <c:v>2345217.3099999991</c:v>
                </c:pt>
              </c:numCache>
            </c:numRef>
          </c:val>
        </c:ser>
        <c:ser>
          <c:idx val="6"/>
          <c:order val="1"/>
          <c:tx>
            <c:strRef>
              <c:f>Total_Unidades!$B$527</c:f>
              <c:strCache>
                <c:ptCount val="1"/>
                <c:pt idx="0">
                  <c:v>Média do Valor Total Pago(R$)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Total_Unidades!$C$527:$L$527</c:f>
              <c:numCache>
                <c:formatCode>"R$ "#,##0.00</c:formatCode>
                <c:ptCount val="10"/>
                <c:pt idx="0">
                  <c:v>31436.50166666666</c:v>
                </c:pt>
                <c:pt idx="1">
                  <c:v>43069.368333333332</c:v>
                </c:pt>
                <c:pt idx="2">
                  <c:v>46178.073333333334</c:v>
                </c:pt>
                <c:pt idx="3">
                  <c:v>61080.566666666644</c:v>
                </c:pt>
                <c:pt idx="4">
                  <c:v>65847.999166666661</c:v>
                </c:pt>
                <c:pt idx="5">
                  <c:v>85722.589583333334</c:v>
                </c:pt>
                <c:pt idx="6">
                  <c:v>102674.27274999999</c:v>
                </c:pt>
                <c:pt idx="7" formatCode="_-[$R$-416]\ * #,##0.00_-;\-[$R$-416]\ * #,##0.00_-;_-[$R$-416]\ * &quot;-&quot;??_-;_-@_-">
                  <c:v>104994.4108333333</c:v>
                </c:pt>
                <c:pt idx="8" formatCode="_-[$R$-416]\ * #,##0.00_-;\-[$R$-416]\ * #,##0.00_-;_-[$R$-416]\ * &quot;-&quot;??_-;_-@_-">
                  <c:v>149563.17416666666</c:v>
                </c:pt>
                <c:pt idx="9" formatCode="_-[$R$-416]\ * #,##0.00_-;\-[$R$-416]\ * #,##0.00_-;_-[$R$-416]\ * &quot;-&quot;??_-;_-@_-">
                  <c:v>195434.77583333341</c:v>
                </c:pt>
              </c:numCache>
            </c:numRef>
          </c:val>
        </c:ser>
        <c:ser>
          <c:idx val="4"/>
          <c:order val="5"/>
          <c:tx>
            <c:strRef>
              <c:f>Total_Unidades!$B$531</c:f>
              <c:strCache>
                <c:ptCount val="1"/>
                <c:pt idx="0">
                  <c:v>Média do C. Fora de Ponta</c:v>
                </c:pt>
              </c:strCache>
            </c:strRef>
          </c:tx>
          <c:spPr>
            <a:ln w="50800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Total_Unidades!$C$531:$L$531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126771.08333333333</c:v>
                </c:pt>
                <c:pt idx="4">
                  <c:v>146149.83333333328</c:v>
                </c:pt>
                <c:pt idx="5">
                  <c:v>167267</c:v>
                </c:pt>
                <c:pt idx="6">
                  <c:v>194748.75</c:v>
                </c:pt>
                <c:pt idx="7">
                  <c:v>217885.66666666666</c:v>
                </c:pt>
                <c:pt idx="8">
                  <c:v>272448.66666666669</c:v>
                </c:pt>
                <c:pt idx="9">
                  <c:v>262811.08333333343</c:v>
                </c:pt>
              </c:numCache>
            </c:numRef>
          </c:val>
        </c:ser>
        <c:ser>
          <c:idx val="5"/>
          <c:order val="6"/>
          <c:tx>
            <c:strRef>
              <c:f>Total_Unidades!$B$532</c:f>
              <c:strCache>
                <c:ptCount val="1"/>
                <c:pt idx="0">
                  <c:v>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Total_Unidades!$C$532:$L$532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ser>
          <c:idx val="7"/>
          <c:order val="7"/>
          <c:tx>
            <c:strRef>
              <c:f>Total_Unidades!$B$533</c:f>
              <c:strCache>
                <c:ptCount val="1"/>
                <c:pt idx="0">
                  <c:v>Média do 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Total_Unidades!$C$533:$L$533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137776.25</c:v>
                </c:pt>
                <c:pt idx="4">
                  <c:v>160106.91666666666</c:v>
                </c:pt>
                <c:pt idx="5">
                  <c:v>185056.33333333328</c:v>
                </c:pt>
                <c:pt idx="6">
                  <c:v>214944.08333333328</c:v>
                </c:pt>
                <c:pt idx="7">
                  <c:v>243287.83333333328</c:v>
                </c:pt>
                <c:pt idx="8">
                  <c:v>304566.5</c:v>
                </c:pt>
                <c:pt idx="9">
                  <c:v>290924.08333333343</c:v>
                </c:pt>
              </c:numCache>
            </c:numRef>
          </c:val>
        </c:ser>
        <c:ser>
          <c:idx val="8"/>
          <c:order val="8"/>
          <c:tx>
            <c:strRef>
              <c:f>Total_Unidades!$B$534</c:f>
              <c:strCache>
                <c:ptCount val="1"/>
                <c:pt idx="0">
                  <c:v>Total da Demanda 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Total_Unidades!$C$534:$L$534</c:f>
              <c:numCache>
                <c:formatCode>#,##0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7070.3200000000015</c:v>
                </c:pt>
                <c:pt idx="4">
                  <c:v>8162.24</c:v>
                </c:pt>
                <c:pt idx="5">
                  <c:v>9478.8499999999913</c:v>
                </c:pt>
                <c:pt idx="6">
                  <c:v>10585.630000000003</c:v>
                </c:pt>
                <c:pt idx="7">
                  <c:v>12192.36999999999</c:v>
                </c:pt>
                <c:pt idx="8">
                  <c:v>14292.569999999991</c:v>
                </c:pt>
                <c:pt idx="9">
                  <c:v>12995.869999999992</c:v>
                </c:pt>
              </c:numCache>
            </c:numRef>
          </c:val>
        </c:ser>
        <c:ser>
          <c:idx val="9"/>
          <c:order val="9"/>
          <c:tx>
            <c:strRef>
              <c:f>Total_Unidades!$B$535</c:f>
              <c:strCache>
                <c:ptCount val="1"/>
                <c:pt idx="0">
                  <c:v>Média da Demanda </c:v>
                </c:pt>
              </c:strCache>
            </c:strRef>
          </c:tx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Total_Unidades!$C$535:$L$535</c:f>
              <c:numCache>
                <c:formatCode>#,##0</c:formatCode>
                <c:ptCount val="10"/>
                <c:pt idx="0">
                  <c:v>276</c:v>
                </c:pt>
                <c:pt idx="1">
                  <c:v>321.08333333333331</c:v>
                </c:pt>
                <c:pt idx="2">
                  <c:v>356.08333333333331</c:v>
                </c:pt>
                <c:pt idx="3">
                  <c:v>589.19333333333361</c:v>
                </c:pt>
                <c:pt idx="4">
                  <c:v>680.18666666666684</c:v>
                </c:pt>
                <c:pt idx="5">
                  <c:v>789.90416666666681</c:v>
                </c:pt>
                <c:pt idx="6">
                  <c:v>882.13583333333349</c:v>
                </c:pt>
                <c:pt idx="7">
                  <c:v>1016.0308333333331</c:v>
                </c:pt>
                <c:pt idx="8">
                  <c:v>1191.0474999999999</c:v>
                </c:pt>
                <c:pt idx="9">
                  <c:v>1082.9891666666665</c:v>
                </c:pt>
              </c:numCache>
            </c:numRef>
          </c:val>
        </c:ser>
        <c:marker val="1"/>
        <c:axId val="89817088"/>
        <c:axId val="89818624"/>
      </c:lineChart>
      <c:catAx>
        <c:axId val="89817088"/>
        <c:scaling>
          <c:orientation val="minMax"/>
        </c:scaling>
        <c:axPos val="b"/>
        <c:numFmt formatCode="General" sourceLinked="1"/>
        <c:tickLblPos val="nextTo"/>
        <c:crossAx val="89818624"/>
        <c:crosses val="autoZero"/>
        <c:auto val="1"/>
        <c:lblAlgn val="ctr"/>
        <c:lblOffset val="100"/>
        <c:noMultiLvlLbl val="1"/>
      </c:catAx>
      <c:valAx>
        <c:axId val="89818624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89817088"/>
        <c:crosses val="autoZero"/>
        <c:crossBetween val="between"/>
      </c:valAx>
      <c:dTable>
        <c:showHorzBorder val="1"/>
        <c:showVertBorder val="1"/>
        <c:showOutline val="1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5"/>
  <c:chart>
    <c:autoTitleDeleted val="1"/>
    <c:plotArea>
      <c:layout>
        <c:manualLayout>
          <c:layoutTarget val="inner"/>
          <c:xMode val="edge"/>
          <c:yMode val="edge"/>
          <c:x val="0.1373178094006037"/>
          <c:y val="4.6532466832057015E-2"/>
          <c:w val="0.85740211290463508"/>
          <c:h val="0.59683610182288749"/>
        </c:manualLayout>
      </c:layout>
      <c:barChart>
        <c:barDir val="col"/>
        <c:grouping val="clustered"/>
        <c:ser>
          <c:idx val="1"/>
          <c:order val="0"/>
          <c:tx>
            <c:strRef>
              <c:f>'G_Unidade 2_THSV'!$I$292</c:f>
              <c:strCache>
                <c:ptCount val="1"/>
                <c:pt idx="0">
                  <c:v>Consumo (kWh) Ponta</c:v>
                </c:pt>
              </c:strCache>
            </c:strRef>
          </c:tx>
          <c:spPr>
            <a:noFill/>
            <a:ln w="50800">
              <a:noFill/>
            </a:ln>
          </c:spP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2_THSV'!$I$293:$I$304</c:f>
              <c:numCache>
                <c:formatCode>#,##0</c:formatCode>
                <c:ptCount val="12"/>
                <c:pt idx="0">
                  <c:v>14782</c:v>
                </c:pt>
                <c:pt idx="1">
                  <c:v>16202</c:v>
                </c:pt>
                <c:pt idx="2">
                  <c:v>36594</c:v>
                </c:pt>
                <c:pt idx="3">
                  <c:v>32436</c:v>
                </c:pt>
                <c:pt idx="4">
                  <c:v>27192</c:v>
                </c:pt>
                <c:pt idx="5">
                  <c:v>20459</c:v>
                </c:pt>
                <c:pt idx="6">
                  <c:v>18631</c:v>
                </c:pt>
                <c:pt idx="7">
                  <c:v>19146</c:v>
                </c:pt>
                <c:pt idx="8">
                  <c:v>19577</c:v>
                </c:pt>
                <c:pt idx="9">
                  <c:v>27480</c:v>
                </c:pt>
                <c:pt idx="10">
                  <c:v>34090</c:v>
                </c:pt>
                <c:pt idx="11">
                  <c:v>25678</c:v>
                </c:pt>
              </c:numCache>
            </c:numRef>
          </c:val>
        </c:ser>
        <c:ser>
          <c:idx val="0"/>
          <c:order val="1"/>
          <c:tx>
            <c:strRef>
              <c:f>'G_Unidade 2_THSV'!$J$292</c:f>
              <c:strCache>
                <c:ptCount val="1"/>
                <c:pt idx="0">
                  <c:v>Consumo (KWh) F. Ponta</c:v>
                </c:pt>
              </c:strCache>
            </c:strRef>
          </c:tx>
          <c:spPr>
            <a:noFill/>
          </c:spP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2_THSV'!$J$293:$J$304</c:f>
              <c:numCache>
                <c:formatCode>#,##0</c:formatCode>
                <c:ptCount val="12"/>
                <c:pt idx="0">
                  <c:v>189242</c:v>
                </c:pt>
                <c:pt idx="1">
                  <c:v>216073</c:v>
                </c:pt>
                <c:pt idx="2">
                  <c:v>289012</c:v>
                </c:pt>
                <c:pt idx="3">
                  <c:v>268681</c:v>
                </c:pt>
                <c:pt idx="4">
                  <c:v>217001</c:v>
                </c:pt>
                <c:pt idx="5">
                  <c:v>193824</c:v>
                </c:pt>
                <c:pt idx="6">
                  <c:v>163858</c:v>
                </c:pt>
                <c:pt idx="7">
                  <c:v>180714</c:v>
                </c:pt>
                <c:pt idx="8">
                  <c:v>196611</c:v>
                </c:pt>
                <c:pt idx="9">
                  <c:v>259659</c:v>
                </c:pt>
                <c:pt idx="10">
                  <c:v>279297</c:v>
                </c:pt>
                <c:pt idx="11">
                  <c:v>225398</c:v>
                </c:pt>
              </c:numCache>
            </c:numRef>
          </c:val>
        </c:ser>
        <c:ser>
          <c:idx val="2"/>
          <c:order val="3"/>
          <c:tx>
            <c:strRef>
              <c:f>'G_Unidade 2_THSV'!$L$292</c:f>
              <c:strCache>
                <c:ptCount val="1"/>
                <c:pt idx="0">
                  <c:v>Valor Total (R$) Pago a Enersul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2_THSV'!$L$293:$L$304</c:f>
              <c:numCache>
                <c:formatCode>_-[$R$-416]\ * #,##0.00_-;\-[$R$-416]\ * #,##0.00_-;_-[$R$-416]\ * "-"??_-;_-@_-</c:formatCode>
                <c:ptCount val="12"/>
                <c:pt idx="0">
                  <c:v>91717.209999999992</c:v>
                </c:pt>
                <c:pt idx="1">
                  <c:v>99349.29</c:v>
                </c:pt>
                <c:pt idx="2">
                  <c:v>190428.34999999998</c:v>
                </c:pt>
                <c:pt idx="3">
                  <c:v>188693.43</c:v>
                </c:pt>
                <c:pt idx="4">
                  <c:v>152414.6</c:v>
                </c:pt>
                <c:pt idx="5">
                  <c:v>148966.69</c:v>
                </c:pt>
                <c:pt idx="6">
                  <c:v>140514.01</c:v>
                </c:pt>
                <c:pt idx="7">
                  <c:v>127804.52</c:v>
                </c:pt>
                <c:pt idx="8">
                  <c:v>128852.95</c:v>
                </c:pt>
                <c:pt idx="9">
                  <c:v>195058.37999999998</c:v>
                </c:pt>
                <c:pt idx="10">
                  <c:v>195375.59</c:v>
                </c:pt>
                <c:pt idx="11">
                  <c:v>168211.06</c:v>
                </c:pt>
              </c:numCache>
            </c:numRef>
          </c:val>
        </c:ser>
        <c:ser>
          <c:idx val="3"/>
          <c:order val="4"/>
          <c:tx>
            <c:strRef>
              <c:f>'G_Unidade 2_THSV'!$M$292</c:f>
              <c:strCache>
                <c:ptCount val="1"/>
                <c:pt idx="0">
                  <c:v>Retenção Inst. Normativa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2_THSV'!$M$293:$M$304</c:f>
              <c:numCache>
                <c:formatCode>_-[$R$-416]\ * #,##0.00_-;\-[$R$-416]\ * #,##0.00_-;_-[$R$-416]\ * "-"??_-;_-@_-</c:formatCode>
                <c:ptCount val="12"/>
                <c:pt idx="0">
                  <c:v>6254.2099999999991</c:v>
                </c:pt>
                <c:pt idx="1">
                  <c:v>6728.42</c:v>
                </c:pt>
                <c:pt idx="2">
                  <c:v>12509.42</c:v>
                </c:pt>
                <c:pt idx="3">
                  <c:v>12316.449999999997</c:v>
                </c:pt>
                <c:pt idx="4">
                  <c:v>10073.56</c:v>
                </c:pt>
                <c:pt idx="5">
                  <c:v>9859.33</c:v>
                </c:pt>
                <c:pt idx="6">
                  <c:v>9334.1200000000008</c:v>
                </c:pt>
                <c:pt idx="7">
                  <c:v>8544.42</c:v>
                </c:pt>
                <c:pt idx="8">
                  <c:v>8609.56</c:v>
                </c:pt>
                <c:pt idx="9">
                  <c:v>13118.449999999997</c:v>
                </c:pt>
                <c:pt idx="10">
                  <c:v>12759.09</c:v>
                </c:pt>
                <c:pt idx="11">
                  <c:v>11068.210000000003</c:v>
                </c:pt>
              </c:numCache>
            </c:numRef>
          </c:val>
        </c:ser>
        <c:gapWidth val="180"/>
        <c:axId val="89896064"/>
        <c:axId val="89897600"/>
      </c:barChart>
      <c:lineChart>
        <c:grouping val="standard"/>
        <c:ser>
          <c:idx val="5"/>
          <c:order val="2"/>
          <c:tx>
            <c:strRef>
              <c:f>'G_Unidade 2_THSV'!$K$292</c:f>
              <c:strCache>
                <c:ptCount val="1"/>
                <c:pt idx="0">
                  <c:v>Demanda (kW)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2_THSV'!$K$293:$K$304</c:f>
              <c:numCache>
                <c:formatCode>#,##0</c:formatCode>
                <c:ptCount val="12"/>
                <c:pt idx="0">
                  <c:v>756</c:v>
                </c:pt>
                <c:pt idx="1">
                  <c:v>839.52</c:v>
                </c:pt>
                <c:pt idx="2">
                  <c:v>1234.08</c:v>
                </c:pt>
                <c:pt idx="3">
                  <c:v>1173.5999999999999</c:v>
                </c:pt>
                <c:pt idx="4">
                  <c:v>987.8399999999998</c:v>
                </c:pt>
                <c:pt idx="5">
                  <c:v>954.72</c:v>
                </c:pt>
                <c:pt idx="6">
                  <c:v>452.16</c:v>
                </c:pt>
                <c:pt idx="7">
                  <c:v>508.32</c:v>
                </c:pt>
                <c:pt idx="8">
                  <c:v>675.35999999999979</c:v>
                </c:pt>
                <c:pt idx="9">
                  <c:v>833.76</c:v>
                </c:pt>
                <c:pt idx="10">
                  <c:v>1180.8</c:v>
                </c:pt>
                <c:pt idx="11">
                  <c:v>1175.04</c:v>
                </c:pt>
              </c:numCache>
            </c:numRef>
          </c:val>
        </c:ser>
        <c:ser>
          <c:idx val="4"/>
          <c:order val="5"/>
          <c:tx>
            <c:strRef>
              <c:f>'G_Unidade 2_THSV'!$N$292</c:f>
              <c:strCache>
                <c:ptCount val="1"/>
                <c:pt idx="0">
                  <c:v>Valor Total Pago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6.570919507968899E-2"/>
                  <c:y val="-4.507846555351066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8691105471711765E-2"/>
                  <c:y val="-2.90075033761143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8691105471711703E-2"/>
                  <c:y val="-3.222164519518699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5596907361170412E-2"/>
                  <c:y val="-5.793477974776833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5.1785303582253028E-2"/>
                  <c:y val="-1.6150936099823657E-2"/>
                </c:manualLayout>
              </c:layout>
              <c:dLblPos val="r"/>
              <c:showVal val="1"/>
            </c:dLbl>
            <c:numFmt formatCode="&quot;R$&quot;\ #,##0.00" sourceLinked="0"/>
            <c:txPr>
              <a:bodyPr/>
              <a:lstStyle/>
              <a:p>
                <a:pPr>
                  <a:defRPr sz="700">
                    <a:latin typeface="+mn-lt"/>
                  </a:defRPr>
                </a:pPr>
                <a:endParaRPr lang="pt-BR"/>
              </a:p>
            </c:txPr>
            <c:dLblPos val="t"/>
            <c:showVal val="1"/>
          </c:dLbls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2_THSV'!$N$293:$N$304</c:f>
              <c:numCache>
                <c:formatCode>_-[$R$-416]\ * #,##0.00_-;\-[$R$-416]\ * #,##0.00_-;_-[$R$-416]\ * "-"??_-;_-@_-</c:formatCode>
                <c:ptCount val="12"/>
                <c:pt idx="0">
                  <c:v>97971.420000000013</c:v>
                </c:pt>
                <c:pt idx="1">
                  <c:v>106077.70999999999</c:v>
                </c:pt>
                <c:pt idx="2">
                  <c:v>202937.77000000008</c:v>
                </c:pt>
                <c:pt idx="3">
                  <c:v>201009.87999999998</c:v>
                </c:pt>
                <c:pt idx="4">
                  <c:v>162488.16</c:v>
                </c:pt>
                <c:pt idx="5">
                  <c:v>158826.01999999999</c:v>
                </c:pt>
                <c:pt idx="6">
                  <c:v>149848.13</c:v>
                </c:pt>
                <c:pt idx="7">
                  <c:v>136348.94</c:v>
                </c:pt>
                <c:pt idx="8">
                  <c:v>137462.51</c:v>
                </c:pt>
                <c:pt idx="9">
                  <c:v>208176.83000000002</c:v>
                </c:pt>
                <c:pt idx="10">
                  <c:v>208134.68</c:v>
                </c:pt>
                <c:pt idx="11">
                  <c:v>179279.27000000005</c:v>
                </c:pt>
              </c:numCache>
            </c:numRef>
          </c:val>
        </c:ser>
        <c:marker val="1"/>
        <c:axId val="89896064"/>
        <c:axId val="89897600"/>
      </c:lineChart>
      <c:dateAx>
        <c:axId val="89896064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89897600"/>
        <c:crosses val="autoZero"/>
        <c:auto val="1"/>
        <c:lblOffset val="100"/>
        <c:baseTimeUnit val="months"/>
      </c:dateAx>
      <c:valAx>
        <c:axId val="89897600"/>
        <c:scaling>
          <c:orientation val="minMax"/>
          <c:max val="220000"/>
        </c:scaling>
        <c:axPos val="l"/>
        <c:numFmt formatCode="#,##0" sourceLinked="1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89896064"/>
        <c:crosses val="autoZero"/>
        <c:crossBetween val="between"/>
      </c:valAx>
      <c:dTable>
        <c:showHorzBorder val="1"/>
        <c:showVertBorder val="1"/>
        <c:showOutline val="1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4"/>
              <c:layout>
                <c:manualLayout>
                  <c:x val="3.4722222222222229E-3"/>
                  <c:y val="1.2856567276290608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UFGD'!$C$7:$L$7</c:f>
              <c:numCache>
                <c:formatCode>"R$"\ #,##0.00</c:formatCode>
                <c:ptCount val="10"/>
                <c:pt idx="0">
                  <c:v>657.20909407665556</c:v>
                </c:pt>
                <c:pt idx="1">
                  <c:v>1605.0696273291931</c:v>
                </c:pt>
                <c:pt idx="2">
                  <c:v>1112.7246586345382</c:v>
                </c:pt>
                <c:pt idx="3">
                  <c:v>1297.2863716814161</c:v>
                </c:pt>
                <c:pt idx="4">
                  <c:v>1240.4646624803772</c:v>
                </c:pt>
                <c:pt idx="5">
                  <c:v>1533.0418405365122</c:v>
                </c:pt>
                <c:pt idx="6">
                  <c:v>1685.4873775649796</c:v>
                </c:pt>
                <c:pt idx="7">
                  <c:v>1477.0608792497069</c:v>
                </c:pt>
                <c:pt idx="8">
                  <c:v>1807.4099597180261</c:v>
                </c:pt>
                <c:pt idx="9">
                  <c:v>2171.4975092592604</c:v>
                </c:pt>
              </c:numCache>
            </c:numRef>
          </c:val>
        </c:ser>
        <c:shape val="cylinder"/>
        <c:axId val="89960832"/>
        <c:axId val="89962368"/>
        <c:axId val="0"/>
      </c:bar3DChart>
      <c:catAx>
        <c:axId val="89960832"/>
        <c:scaling>
          <c:orientation val="minMax"/>
        </c:scaling>
        <c:axPos val="b"/>
        <c:numFmt formatCode="General" sourceLinked="1"/>
        <c:tickLblPos val="nextTo"/>
        <c:crossAx val="89962368"/>
        <c:crosses val="autoZero"/>
        <c:auto val="1"/>
        <c:lblAlgn val="ctr"/>
        <c:lblOffset val="100"/>
      </c:catAx>
      <c:valAx>
        <c:axId val="899623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899608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28371855861767281"/>
          <c:y val="3.5685072816762552E-2"/>
          <c:w val="0.54549622703412071"/>
          <c:h val="0.75498875303445379"/>
        </c:manualLayout>
      </c:layout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>
                  <c:v>1259932.93</c:v>
                </c:pt>
                <c:pt idx="8">
                  <c:v>1794758.0900000003</c:v>
                </c:pt>
                <c:pt idx="9">
                  <c:v>2345217.3099999991</c:v>
                </c:pt>
              </c:numCache>
            </c:numRef>
          </c:val>
        </c:ser>
        <c:marker val="1"/>
        <c:axId val="89983232"/>
        <c:axId val="89997312"/>
      </c:lineChart>
      <c:lineChart>
        <c:grouping val="standard"/>
        <c:ser>
          <c:idx val="0"/>
          <c:order val="0"/>
          <c:tx>
            <c:v>Servidores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UFGD'!$C$110:$L$110</c:f>
              <c:numCache>
                <c:formatCode>0</c:formatCode>
                <c:ptCount val="10"/>
                <c:pt idx="0">
                  <c:v>287</c:v>
                </c:pt>
                <c:pt idx="1">
                  <c:v>322</c:v>
                </c:pt>
                <c:pt idx="2">
                  <c:v>498</c:v>
                </c:pt>
                <c:pt idx="3">
                  <c:v>565</c:v>
                </c:pt>
                <c:pt idx="4">
                  <c:v>637</c:v>
                </c:pt>
                <c:pt idx="5">
                  <c:v>671</c:v>
                </c:pt>
                <c:pt idx="6">
                  <c:v>731</c:v>
                </c:pt>
                <c:pt idx="7">
                  <c:v>853</c:v>
                </c:pt>
                <c:pt idx="8">
                  <c:v>993</c:v>
                </c:pt>
                <c:pt idx="9">
                  <c:v>1080</c:v>
                </c:pt>
              </c:numCache>
            </c:numRef>
          </c:val>
        </c:ser>
        <c:marker val="1"/>
        <c:axId val="90000384"/>
        <c:axId val="89998848"/>
      </c:lineChart>
      <c:catAx>
        <c:axId val="89983232"/>
        <c:scaling>
          <c:orientation val="minMax"/>
        </c:scaling>
        <c:axPos val="b"/>
        <c:numFmt formatCode="General" sourceLinked="1"/>
        <c:tickLblPos val="nextTo"/>
        <c:crossAx val="89997312"/>
        <c:crosses val="autoZero"/>
        <c:auto val="1"/>
        <c:lblAlgn val="ctr"/>
        <c:lblOffset val="100"/>
      </c:catAx>
      <c:valAx>
        <c:axId val="8999731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extTo"/>
        <c:crossAx val="89983232"/>
        <c:crosses val="autoZero"/>
        <c:crossBetween val="between"/>
      </c:valAx>
      <c:valAx>
        <c:axId val="89998848"/>
        <c:scaling>
          <c:orientation val="minMax"/>
        </c:scaling>
        <c:axPos val="r"/>
        <c:numFmt formatCode="0" sourceLinked="1"/>
        <c:tickLblPos val="nextTo"/>
        <c:spPr>
          <a:noFill/>
        </c:spPr>
        <c:crossAx val="90000384"/>
        <c:crosses val="max"/>
        <c:crossBetween val="between"/>
      </c:valAx>
      <c:catAx>
        <c:axId val="90000384"/>
        <c:scaling>
          <c:orientation val="minMax"/>
        </c:scaling>
        <c:delete val="1"/>
        <c:axPos val="b"/>
        <c:numFmt formatCode="General" sourceLinked="1"/>
        <c:tickLblPos val="none"/>
        <c:crossAx val="8999884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4.4686406386701662E-2"/>
          <c:y val="0.89929562208576064"/>
          <c:w val="0.54559137139107605"/>
          <c:h val="0.10070437791423965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3"/>
              <c:layout>
                <c:manualLayout>
                  <c:x val="6.9444444444443842E-3"/>
                  <c:y val="9.6424254572180026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UFGD'!$C$8:$L$8</c:f>
              <c:numCache>
                <c:formatCode>#,##0.00</c:formatCode>
                <c:ptCount val="10"/>
                <c:pt idx="0">
                  <c:v>1100.4250871080146</c:v>
                </c:pt>
                <c:pt idx="1">
                  <c:v>2615.8447204968943</c:v>
                </c:pt>
                <c:pt idx="2">
                  <c:v>1934.1987951807234</c:v>
                </c:pt>
                <c:pt idx="3">
                  <c:v>2926.2212389380529</c:v>
                </c:pt>
                <c:pt idx="4">
                  <c:v>3016.1428571428564</c:v>
                </c:pt>
                <c:pt idx="5">
                  <c:v>3309.5022354694488</c:v>
                </c:pt>
                <c:pt idx="6">
                  <c:v>3528.4938440492474</c:v>
                </c:pt>
                <c:pt idx="7">
                  <c:v>3422.5720984759673</c:v>
                </c:pt>
                <c:pt idx="8">
                  <c:v>3680.5619335347446</c:v>
                </c:pt>
                <c:pt idx="9">
                  <c:v>3232.489814814815</c:v>
                </c:pt>
              </c:numCache>
            </c:numRef>
          </c:val>
        </c:ser>
        <c:shape val="cylinder"/>
        <c:axId val="91296512"/>
        <c:axId val="91298048"/>
        <c:axId val="0"/>
      </c:bar3DChart>
      <c:catAx>
        <c:axId val="91296512"/>
        <c:scaling>
          <c:orientation val="minMax"/>
        </c:scaling>
        <c:axPos val="b"/>
        <c:numFmt formatCode="General" sourceLinked="1"/>
        <c:tickLblPos val="nextTo"/>
        <c:crossAx val="91298048"/>
        <c:crosses val="autoZero"/>
        <c:auto val="1"/>
        <c:lblAlgn val="ctr"/>
        <c:lblOffset val="100"/>
      </c:catAx>
      <c:valAx>
        <c:axId val="912980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tickLblPos val="none"/>
        <c:crossAx val="9129651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0.26147014833613175"/>
          <c:y val="3.5685072816762552E-2"/>
          <c:w val="0.6112803188047643"/>
          <c:h val="0.70034834211021813"/>
        </c:manualLayout>
      </c:layout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516832.4200000001</c:v>
                </c:pt>
                <c:pt idx="2">
                  <c:v>554136.88</c:v>
                </c:pt>
                <c:pt idx="3">
                  <c:v>732966.79999999946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1232091.273</c:v>
                </c:pt>
                <c:pt idx="7">
                  <c:v>1259932.93</c:v>
                </c:pt>
                <c:pt idx="8">
                  <c:v>1794758.0900000003</c:v>
                </c:pt>
                <c:pt idx="9">
                  <c:v>2345217.3099999991</c:v>
                </c:pt>
              </c:numCache>
            </c:numRef>
          </c:val>
        </c:ser>
        <c:marker val="1"/>
        <c:axId val="91339392"/>
        <c:axId val="91349376"/>
      </c:lineChart>
      <c:lineChart>
        <c:grouping val="standard"/>
        <c:ser>
          <c:idx val="0"/>
          <c:order val="0"/>
          <c:tx>
            <c:v>Servidores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UFGD'!$C$110:$L$110</c:f>
              <c:numCache>
                <c:formatCode>0</c:formatCode>
                <c:ptCount val="10"/>
                <c:pt idx="0">
                  <c:v>287</c:v>
                </c:pt>
                <c:pt idx="1">
                  <c:v>322</c:v>
                </c:pt>
                <c:pt idx="2">
                  <c:v>498</c:v>
                </c:pt>
                <c:pt idx="3">
                  <c:v>565</c:v>
                </c:pt>
                <c:pt idx="4">
                  <c:v>637</c:v>
                </c:pt>
                <c:pt idx="5">
                  <c:v>671</c:v>
                </c:pt>
                <c:pt idx="6">
                  <c:v>731</c:v>
                </c:pt>
                <c:pt idx="7">
                  <c:v>853</c:v>
                </c:pt>
                <c:pt idx="8">
                  <c:v>993</c:v>
                </c:pt>
                <c:pt idx="9">
                  <c:v>1080</c:v>
                </c:pt>
              </c:numCache>
            </c:numRef>
          </c:val>
        </c:ser>
        <c:marker val="1"/>
        <c:axId val="91352448"/>
        <c:axId val="91350912"/>
      </c:lineChart>
      <c:catAx>
        <c:axId val="91339392"/>
        <c:scaling>
          <c:orientation val="minMax"/>
        </c:scaling>
        <c:axPos val="b"/>
        <c:numFmt formatCode="General" sourceLinked="1"/>
        <c:tickLblPos val="nextTo"/>
        <c:crossAx val="91349376"/>
        <c:crosses val="autoZero"/>
        <c:auto val="1"/>
        <c:lblAlgn val="ctr"/>
        <c:lblOffset val="100"/>
      </c:catAx>
      <c:valAx>
        <c:axId val="9134937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extTo"/>
        <c:crossAx val="91339392"/>
        <c:crosses val="autoZero"/>
        <c:crossBetween val="between"/>
      </c:valAx>
      <c:valAx>
        <c:axId val="91350912"/>
        <c:scaling>
          <c:orientation val="minMax"/>
        </c:scaling>
        <c:axPos val="r"/>
        <c:numFmt formatCode="0" sourceLinked="1"/>
        <c:tickLblPos val="nextTo"/>
        <c:spPr>
          <a:noFill/>
        </c:spPr>
        <c:crossAx val="91352448"/>
        <c:crosses val="max"/>
        <c:crossBetween val="between"/>
      </c:valAx>
      <c:catAx>
        <c:axId val="91352448"/>
        <c:scaling>
          <c:orientation val="minMax"/>
        </c:scaling>
        <c:delete val="1"/>
        <c:axPos val="b"/>
        <c:numFmt formatCode="General" sourceLinked="1"/>
        <c:tickLblPos val="none"/>
        <c:crossAx val="9135091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4.0944622386883407E-2"/>
          <c:y val="0.86293153017446489"/>
          <c:w val="0.61346182143627459"/>
          <c:h val="0.11624209624810954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0"/>
                  <c:y val="-9.6424254572180148E-3"/>
                </c:manualLayout>
              </c:layout>
              <c:showVal val="1"/>
            </c:dLbl>
            <c:dLbl>
              <c:idx val="5"/>
              <c:layout>
                <c:manualLayout>
                  <c:x val="3.4722222222222229E-3"/>
                  <c:y val="9.6424254572180026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UFGD'!$C$9:$L$9</c:f>
              <c:numCache>
                <c:formatCode>"R$"\ #,##0.00</c:formatCode>
                <c:ptCount val="10"/>
                <c:pt idx="0">
                  <c:v>0.59723201676893922</c:v>
                </c:pt>
                <c:pt idx="1">
                  <c:v>0.61359514758364575</c:v>
                </c:pt>
                <c:pt idx="2">
                  <c:v>0.57528970724571782</c:v>
                </c:pt>
                <c:pt idx="3">
                  <c:v>0.44333160952389589</c:v>
                </c:pt>
                <c:pt idx="4">
                  <c:v>0.41127516872839659</c:v>
                </c:pt>
                <c:pt idx="5">
                  <c:v>0.4632242952146105</c:v>
                </c:pt>
                <c:pt idx="6">
                  <c:v>0.47767899054366475</c:v>
                </c:pt>
                <c:pt idx="7">
                  <c:v>0.43156457680100474</c:v>
                </c:pt>
                <c:pt idx="8">
                  <c:v>0.49106902488181287</c:v>
                </c:pt>
                <c:pt idx="9">
                  <c:v>0.67177242115569125</c:v>
                </c:pt>
              </c:numCache>
            </c:numRef>
          </c:val>
        </c:ser>
        <c:shape val="cylinder"/>
        <c:axId val="91141248"/>
        <c:axId val="91142784"/>
        <c:axId val="0"/>
      </c:bar3DChart>
      <c:catAx>
        <c:axId val="91141248"/>
        <c:scaling>
          <c:orientation val="minMax"/>
        </c:scaling>
        <c:axPos val="b"/>
        <c:numFmt formatCode="General" sourceLinked="1"/>
        <c:tickLblPos val="nextTo"/>
        <c:crossAx val="91142784"/>
        <c:crosses val="autoZero"/>
        <c:auto val="1"/>
        <c:lblAlgn val="ctr"/>
        <c:lblOffset val="100"/>
      </c:catAx>
      <c:valAx>
        <c:axId val="91142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tickLblPos val="none"/>
        <c:crossAx val="9114124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0.18020753754764643"/>
          <c:y val="3.5685072816762552E-2"/>
          <c:w val="0.60211236376317012"/>
          <c:h val="0.68205886283156281"/>
        </c:manualLayout>
      </c:layout>
      <c:lineChart>
        <c:grouping val="standard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marker val="1"/>
        <c:axId val="91360256"/>
        <c:axId val="91366144"/>
      </c:lineChart>
      <c:lineChart>
        <c:grouping val="standard"/>
        <c:ser>
          <c:idx val="0"/>
          <c:order val="0"/>
          <c:tx>
            <c:v>Consumo - kWh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</c:ser>
        <c:marker val="1"/>
        <c:axId val="91377664"/>
        <c:axId val="91367680"/>
      </c:lineChart>
      <c:catAx>
        <c:axId val="91360256"/>
        <c:scaling>
          <c:orientation val="minMax"/>
        </c:scaling>
        <c:axPos val="b"/>
        <c:numFmt formatCode="General" sourceLinked="1"/>
        <c:tickLblPos val="nextTo"/>
        <c:crossAx val="91366144"/>
        <c:crosses val="autoZero"/>
        <c:auto val="1"/>
        <c:lblAlgn val="ctr"/>
        <c:lblOffset val="100"/>
      </c:catAx>
      <c:valAx>
        <c:axId val="9136614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crossAx val="91360256"/>
        <c:crosses val="autoZero"/>
        <c:crossBetween val="between"/>
      </c:valAx>
      <c:valAx>
        <c:axId val="91367680"/>
        <c:scaling>
          <c:orientation val="minMax"/>
        </c:scaling>
        <c:axPos val="r"/>
        <c:numFmt formatCode="#,##0" sourceLinked="1"/>
        <c:tickLblPos val="nextTo"/>
        <c:spPr>
          <a:noFill/>
        </c:spPr>
        <c:crossAx val="91377664"/>
        <c:crosses val="max"/>
        <c:crossBetween val="between"/>
      </c:valAx>
      <c:catAx>
        <c:axId val="91377664"/>
        <c:scaling>
          <c:orientation val="minMax"/>
        </c:scaling>
        <c:delete val="1"/>
        <c:axPos val="b"/>
        <c:numFmt formatCode="General" sourceLinked="1"/>
        <c:tickLblPos val="none"/>
        <c:crossAx val="9136768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5.6944324061737217E-2"/>
          <c:y val="0.86293153017446489"/>
          <c:w val="0.6870604491406016"/>
          <c:h val="0.11624209624810954"/>
        </c:manualLayout>
      </c:layout>
    </c:legend>
    <c:plotVisOnly val="1"/>
    <c:dispBlanksAs val="gap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kWh/Comunidade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Acadêmica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da comunidade acadêmica e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valor pago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PROGESP, PROGRAD, PROPP.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101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kWh/Comunidade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Acadêmica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Comparativo evolução da comunidade acadêmica e consumo – kWh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PROGESP, PROGRAD, PROPP.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101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da área construída-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 e valor pago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0223236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81628885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SIMEC, SIASG,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978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kWh/m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da área construída-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 e consumo - kWh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04982902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SIMEC, SIASG,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91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="" xmlns:p14="http://schemas.microsoft.com/office/powerpoint/2010/main" val="610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UFGD (2006-2015)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77154885"/>
              </p:ext>
            </p:extLst>
          </p:nvPr>
        </p:nvGraphicFramePr>
        <p:xfrm>
          <a:off x="179512" y="2174875"/>
          <a:ext cx="806489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402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UFGD em 2015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74542506"/>
              </p:ext>
            </p:extLst>
          </p:nvPr>
        </p:nvGraphicFramePr>
        <p:xfrm>
          <a:off x="107504" y="2174875"/>
          <a:ext cx="8208912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971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Unidade II da UFGD em 2015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148831426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745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servidor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do número de servidores e valor pago em energia elétrica</a:t>
            </a:r>
            <a:r>
              <a:rPr lang="pt-BR" sz="800" dirty="0" smtClean="0">
                <a:solidFill>
                  <a:schemeClr val="bg1"/>
                </a:solidFill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7246263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76042387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PROGESP.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752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kWh/servidor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do número de servidores e kWh consumidos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3406121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985630769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Energia, PROGESP.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02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valor pago e consumo em kWh em energia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27590531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669143995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47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valor pago total e demanda - kW medida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85537515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608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7646</TotalTime>
  <Words>502</Words>
  <Application>Microsoft Office PowerPoint</Application>
  <PresentationFormat>Apresentação na tela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Adjacência</vt:lpstr>
      <vt:lpstr>Indicadores da    </vt:lpstr>
      <vt:lpstr>Indicadores da UFGD 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fernandosilva</cp:lastModifiedBy>
  <cp:revision>718</cp:revision>
  <cp:lastPrinted>2013-09-26T11:36:08Z</cp:lastPrinted>
  <dcterms:created xsi:type="dcterms:W3CDTF">2013-09-24T13:35:27Z</dcterms:created>
  <dcterms:modified xsi:type="dcterms:W3CDTF">2018-04-26T12:18:06Z</dcterms:modified>
</cp:coreProperties>
</file>